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56" r:id="rId3"/>
    <p:sldId id="259" r:id="rId4"/>
    <p:sldId id="257" r:id="rId5"/>
    <p:sldId id="258" r:id="rId6"/>
    <p:sldId id="260" r:id="rId7"/>
    <p:sldId id="261" r:id="rId8"/>
    <p:sldId id="262" r:id="rId9"/>
    <p:sldId id="265" r:id="rId10"/>
    <p:sldId id="264" r:id="rId11"/>
    <p:sldId id="26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6" d="100"/>
          <a:sy n="86" d="100"/>
        </p:scale>
        <p:origin x="514"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68691-A170-4E1A-9B65-7E555972B46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446767A-BED7-4E80-969A-02789B3EA8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EFE0F1B-95A5-4530-A9BA-C1061E78AF78}"/>
              </a:ext>
            </a:extLst>
          </p:cNvPr>
          <p:cNvSpPr>
            <a:spLocks noGrp="1"/>
          </p:cNvSpPr>
          <p:nvPr>
            <p:ph type="dt" sz="half" idx="10"/>
          </p:nvPr>
        </p:nvSpPr>
        <p:spPr/>
        <p:txBody>
          <a:bodyPr/>
          <a:lstStyle/>
          <a:p>
            <a:fld id="{25340541-E5FD-4758-BBFA-7CB82331F5F4}" type="datetimeFigureOut">
              <a:rPr lang="en-GB" smtClean="0"/>
              <a:t>30/09/2021</a:t>
            </a:fld>
            <a:endParaRPr lang="en-GB"/>
          </a:p>
        </p:txBody>
      </p:sp>
      <p:sp>
        <p:nvSpPr>
          <p:cNvPr id="5" name="Footer Placeholder 4">
            <a:extLst>
              <a:ext uri="{FF2B5EF4-FFF2-40B4-BE49-F238E27FC236}">
                <a16:creationId xmlns:a16="http://schemas.microsoft.com/office/drawing/2014/main" id="{0A2B03BA-8117-44E2-BAE0-B9AFD97D969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207AB81-BA9C-4356-90D3-FD1C1A302F8A}"/>
              </a:ext>
            </a:extLst>
          </p:cNvPr>
          <p:cNvSpPr>
            <a:spLocks noGrp="1"/>
          </p:cNvSpPr>
          <p:nvPr>
            <p:ph type="sldNum" sz="quarter" idx="12"/>
          </p:nvPr>
        </p:nvSpPr>
        <p:spPr/>
        <p:txBody>
          <a:bodyPr/>
          <a:lstStyle/>
          <a:p>
            <a:fld id="{077BC2A5-8416-4CEE-A19B-CB0528C59582}" type="slidenum">
              <a:rPr lang="en-GB" smtClean="0"/>
              <a:t>‹#›</a:t>
            </a:fld>
            <a:endParaRPr lang="en-GB"/>
          </a:p>
        </p:txBody>
      </p:sp>
    </p:spTree>
    <p:extLst>
      <p:ext uri="{BB962C8B-B14F-4D97-AF65-F5344CB8AC3E}">
        <p14:creationId xmlns:p14="http://schemas.microsoft.com/office/powerpoint/2010/main" val="504538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7F576-5EAE-42C4-887E-E90A8EA100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404A99-86EB-4583-AD56-F5D3950D8F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71FF35-0557-47E9-9381-D2C384E5BE94}"/>
              </a:ext>
            </a:extLst>
          </p:cNvPr>
          <p:cNvSpPr>
            <a:spLocks noGrp="1"/>
          </p:cNvSpPr>
          <p:nvPr>
            <p:ph type="dt" sz="half" idx="10"/>
          </p:nvPr>
        </p:nvSpPr>
        <p:spPr/>
        <p:txBody>
          <a:bodyPr/>
          <a:lstStyle/>
          <a:p>
            <a:fld id="{25340541-E5FD-4758-BBFA-7CB82331F5F4}" type="datetimeFigureOut">
              <a:rPr lang="en-GB" smtClean="0"/>
              <a:t>30/09/2021</a:t>
            </a:fld>
            <a:endParaRPr lang="en-GB"/>
          </a:p>
        </p:txBody>
      </p:sp>
      <p:sp>
        <p:nvSpPr>
          <p:cNvPr id="5" name="Footer Placeholder 4">
            <a:extLst>
              <a:ext uri="{FF2B5EF4-FFF2-40B4-BE49-F238E27FC236}">
                <a16:creationId xmlns:a16="http://schemas.microsoft.com/office/drawing/2014/main" id="{88D03555-4E69-47BF-9D6E-7BD688B60B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61F493-04B8-4B1F-80A7-913892AF6254}"/>
              </a:ext>
            </a:extLst>
          </p:cNvPr>
          <p:cNvSpPr>
            <a:spLocks noGrp="1"/>
          </p:cNvSpPr>
          <p:nvPr>
            <p:ph type="sldNum" sz="quarter" idx="12"/>
          </p:nvPr>
        </p:nvSpPr>
        <p:spPr/>
        <p:txBody>
          <a:bodyPr/>
          <a:lstStyle/>
          <a:p>
            <a:fld id="{077BC2A5-8416-4CEE-A19B-CB0528C59582}" type="slidenum">
              <a:rPr lang="en-GB" smtClean="0"/>
              <a:t>‹#›</a:t>
            </a:fld>
            <a:endParaRPr lang="en-GB"/>
          </a:p>
        </p:txBody>
      </p:sp>
    </p:spTree>
    <p:extLst>
      <p:ext uri="{BB962C8B-B14F-4D97-AF65-F5344CB8AC3E}">
        <p14:creationId xmlns:p14="http://schemas.microsoft.com/office/powerpoint/2010/main" val="2428898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5F585-590E-4DFA-8D34-50176B02D19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C3F5829-7A79-4392-AA6D-40D6ADDB4D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08C6CC6-92C3-4737-96DF-A9DF182BEA03}"/>
              </a:ext>
            </a:extLst>
          </p:cNvPr>
          <p:cNvSpPr>
            <a:spLocks noGrp="1"/>
          </p:cNvSpPr>
          <p:nvPr>
            <p:ph type="dt" sz="half" idx="10"/>
          </p:nvPr>
        </p:nvSpPr>
        <p:spPr/>
        <p:txBody>
          <a:bodyPr/>
          <a:lstStyle/>
          <a:p>
            <a:fld id="{25340541-E5FD-4758-BBFA-7CB82331F5F4}" type="datetimeFigureOut">
              <a:rPr lang="en-GB" smtClean="0"/>
              <a:t>30/09/2021</a:t>
            </a:fld>
            <a:endParaRPr lang="en-GB"/>
          </a:p>
        </p:txBody>
      </p:sp>
      <p:sp>
        <p:nvSpPr>
          <p:cNvPr id="5" name="Footer Placeholder 4">
            <a:extLst>
              <a:ext uri="{FF2B5EF4-FFF2-40B4-BE49-F238E27FC236}">
                <a16:creationId xmlns:a16="http://schemas.microsoft.com/office/drawing/2014/main" id="{C6267136-1FCC-4ADC-953B-1316A64231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6C9826-5F49-4386-B321-0B330AA05715}"/>
              </a:ext>
            </a:extLst>
          </p:cNvPr>
          <p:cNvSpPr>
            <a:spLocks noGrp="1"/>
          </p:cNvSpPr>
          <p:nvPr>
            <p:ph type="sldNum" sz="quarter" idx="12"/>
          </p:nvPr>
        </p:nvSpPr>
        <p:spPr/>
        <p:txBody>
          <a:bodyPr/>
          <a:lstStyle/>
          <a:p>
            <a:fld id="{077BC2A5-8416-4CEE-A19B-CB0528C59582}" type="slidenum">
              <a:rPr lang="en-GB" smtClean="0"/>
              <a:t>‹#›</a:t>
            </a:fld>
            <a:endParaRPr lang="en-GB"/>
          </a:p>
        </p:txBody>
      </p:sp>
    </p:spTree>
    <p:extLst>
      <p:ext uri="{BB962C8B-B14F-4D97-AF65-F5344CB8AC3E}">
        <p14:creationId xmlns:p14="http://schemas.microsoft.com/office/powerpoint/2010/main" val="24199565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BCCBE-F24A-478B-BE67-D3D4E0D6527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EA650A7-69C0-4EFB-A477-AC5731404B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4A6989A-4F02-4C93-87DA-3B59F0EB283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8401B33-E1A4-4642-8BA7-545B76EC922A}"/>
              </a:ext>
            </a:extLst>
          </p:cNvPr>
          <p:cNvSpPr>
            <a:spLocks noGrp="1"/>
          </p:cNvSpPr>
          <p:nvPr>
            <p:ph type="dt" sz="half" idx="10"/>
          </p:nvPr>
        </p:nvSpPr>
        <p:spPr/>
        <p:txBody>
          <a:bodyPr/>
          <a:lstStyle/>
          <a:p>
            <a:fld id="{25340541-E5FD-4758-BBFA-7CB82331F5F4}" type="datetimeFigureOut">
              <a:rPr lang="en-GB" smtClean="0"/>
              <a:t>30/09/2021</a:t>
            </a:fld>
            <a:endParaRPr lang="en-GB"/>
          </a:p>
        </p:txBody>
      </p:sp>
      <p:sp>
        <p:nvSpPr>
          <p:cNvPr id="6" name="Footer Placeholder 5">
            <a:extLst>
              <a:ext uri="{FF2B5EF4-FFF2-40B4-BE49-F238E27FC236}">
                <a16:creationId xmlns:a16="http://schemas.microsoft.com/office/drawing/2014/main" id="{38F9759A-16C5-4052-A60E-53C22CD5839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B1A9BD9-3EF6-47E3-8A99-07666C5761B0}"/>
              </a:ext>
            </a:extLst>
          </p:cNvPr>
          <p:cNvSpPr>
            <a:spLocks noGrp="1"/>
          </p:cNvSpPr>
          <p:nvPr>
            <p:ph type="sldNum" sz="quarter" idx="12"/>
          </p:nvPr>
        </p:nvSpPr>
        <p:spPr/>
        <p:txBody>
          <a:bodyPr/>
          <a:lstStyle/>
          <a:p>
            <a:fld id="{077BC2A5-8416-4CEE-A19B-CB0528C59582}" type="slidenum">
              <a:rPr lang="en-GB" smtClean="0"/>
              <a:t>‹#›</a:t>
            </a:fld>
            <a:endParaRPr lang="en-GB"/>
          </a:p>
        </p:txBody>
      </p:sp>
    </p:spTree>
    <p:extLst>
      <p:ext uri="{BB962C8B-B14F-4D97-AF65-F5344CB8AC3E}">
        <p14:creationId xmlns:p14="http://schemas.microsoft.com/office/powerpoint/2010/main" val="23984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4BDF2-7A8F-48B0-ACDB-DBD2B615CDC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13E8BBF-247E-42F4-A31B-EE805C3ABF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6C20F7-9659-4B1D-BDCC-1E79735AE44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8882FEC-0851-4F3C-9895-BE4BB792CD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B47E34-E524-4C89-9576-F26DCFD0F1E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82C4C16-947D-4DDC-89CD-6E9B23CE7626}"/>
              </a:ext>
            </a:extLst>
          </p:cNvPr>
          <p:cNvSpPr>
            <a:spLocks noGrp="1"/>
          </p:cNvSpPr>
          <p:nvPr>
            <p:ph type="dt" sz="half" idx="10"/>
          </p:nvPr>
        </p:nvSpPr>
        <p:spPr/>
        <p:txBody>
          <a:bodyPr/>
          <a:lstStyle/>
          <a:p>
            <a:fld id="{25340541-E5FD-4758-BBFA-7CB82331F5F4}" type="datetimeFigureOut">
              <a:rPr lang="en-GB" smtClean="0"/>
              <a:t>30/09/2021</a:t>
            </a:fld>
            <a:endParaRPr lang="en-GB"/>
          </a:p>
        </p:txBody>
      </p:sp>
      <p:sp>
        <p:nvSpPr>
          <p:cNvPr id="8" name="Footer Placeholder 7">
            <a:extLst>
              <a:ext uri="{FF2B5EF4-FFF2-40B4-BE49-F238E27FC236}">
                <a16:creationId xmlns:a16="http://schemas.microsoft.com/office/drawing/2014/main" id="{C5B8736D-402B-41FB-B6A4-BC5ED8043CA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53FECA-D997-488F-916A-4E0990641875}"/>
              </a:ext>
            </a:extLst>
          </p:cNvPr>
          <p:cNvSpPr>
            <a:spLocks noGrp="1"/>
          </p:cNvSpPr>
          <p:nvPr>
            <p:ph type="sldNum" sz="quarter" idx="12"/>
          </p:nvPr>
        </p:nvSpPr>
        <p:spPr/>
        <p:txBody>
          <a:bodyPr/>
          <a:lstStyle/>
          <a:p>
            <a:fld id="{077BC2A5-8416-4CEE-A19B-CB0528C59582}" type="slidenum">
              <a:rPr lang="en-GB" smtClean="0"/>
              <a:t>‹#›</a:t>
            </a:fld>
            <a:endParaRPr lang="en-GB"/>
          </a:p>
        </p:txBody>
      </p:sp>
    </p:spTree>
    <p:extLst>
      <p:ext uri="{BB962C8B-B14F-4D97-AF65-F5344CB8AC3E}">
        <p14:creationId xmlns:p14="http://schemas.microsoft.com/office/powerpoint/2010/main" val="3824212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35A63-7638-4739-B60A-419284781AE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AAE38E7-A741-4F6A-94B6-3E6556B6DE61}"/>
              </a:ext>
            </a:extLst>
          </p:cNvPr>
          <p:cNvSpPr>
            <a:spLocks noGrp="1"/>
          </p:cNvSpPr>
          <p:nvPr>
            <p:ph type="dt" sz="half" idx="10"/>
          </p:nvPr>
        </p:nvSpPr>
        <p:spPr/>
        <p:txBody>
          <a:bodyPr/>
          <a:lstStyle/>
          <a:p>
            <a:fld id="{25340541-E5FD-4758-BBFA-7CB82331F5F4}" type="datetimeFigureOut">
              <a:rPr lang="en-GB" smtClean="0"/>
              <a:t>30/09/2021</a:t>
            </a:fld>
            <a:endParaRPr lang="en-GB"/>
          </a:p>
        </p:txBody>
      </p:sp>
      <p:sp>
        <p:nvSpPr>
          <p:cNvPr id="4" name="Footer Placeholder 3">
            <a:extLst>
              <a:ext uri="{FF2B5EF4-FFF2-40B4-BE49-F238E27FC236}">
                <a16:creationId xmlns:a16="http://schemas.microsoft.com/office/drawing/2014/main" id="{960068A6-D003-48B5-95E9-54AD011F80C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5B9F278-CAF0-4583-BB5D-EE066DBDA29E}"/>
              </a:ext>
            </a:extLst>
          </p:cNvPr>
          <p:cNvSpPr>
            <a:spLocks noGrp="1"/>
          </p:cNvSpPr>
          <p:nvPr>
            <p:ph type="sldNum" sz="quarter" idx="12"/>
          </p:nvPr>
        </p:nvSpPr>
        <p:spPr/>
        <p:txBody>
          <a:bodyPr/>
          <a:lstStyle/>
          <a:p>
            <a:fld id="{077BC2A5-8416-4CEE-A19B-CB0528C59582}" type="slidenum">
              <a:rPr lang="en-GB" smtClean="0"/>
              <a:t>‹#›</a:t>
            </a:fld>
            <a:endParaRPr lang="en-GB"/>
          </a:p>
        </p:txBody>
      </p:sp>
    </p:spTree>
    <p:extLst>
      <p:ext uri="{BB962C8B-B14F-4D97-AF65-F5344CB8AC3E}">
        <p14:creationId xmlns:p14="http://schemas.microsoft.com/office/powerpoint/2010/main" val="627493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0E03DB-E736-4BB7-8A5F-4D01F71260B5}"/>
              </a:ext>
            </a:extLst>
          </p:cNvPr>
          <p:cNvSpPr>
            <a:spLocks noGrp="1"/>
          </p:cNvSpPr>
          <p:nvPr>
            <p:ph type="dt" sz="half" idx="10"/>
          </p:nvPr>
        </p:nvSpPr>
        <p:spPr/>
        <p:txBody>
          <a:bodyPr/>
          <a:lstStyle/>
          <a:p>
            <a:fld id="{25340541-E5FD-4758-BBFA-7CB82331F5F4}" type="datetimeFigureOut">
              <a:rPr lang="en-GB" smtClean="0"/>
              <a:t>30/09/2021</a:t>
            </a:fld>
            <a:endParaRPr lang="en-GB"/>
          </a:p>
        </p:txBody>
      </p:sp>
      <p:sp>
        <p:nvSpPr>
          <p:cNvPr id="3" name="Footer Placeholder 2">
            <a:extLst>
              <a:ext uri="{FF2B5EF4-FFF2-40B4-BE49-F238E27FC236}">
                <a16:creationId xmlns:a16="http://schemas.microsoft.com/office/drawing/2014/main" id="{59F2ABA5-A618-48B6-A096-6C161896237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6B0D49A-D3B4-4F8F-BF88-F4349F8E3575}"/>
              </a:ext>
            </a:extLst>
          </p:cNvPr>
          <p:cNvSpPr>
            <a:spLocks noGrp="1"/>
          </p:cNvSpPr>
          <p:nvPr>
            <p:ph type="sldNum" sz="quarter" idx="12"/>
          </p:nvPr>
        </p:nvSpPr>
        <p:spPr/>
        <p:txBody>
          <a:bodyPr/>
          <a:lstStyle/>
          <a:p>
            <a:fld id="{077BC2A5-8416-4CEE-A19B-CB0528C59582}" type="slidenum">
              <a:rPr lang="en-GB" smtClean="0"/>
              <a:t>‹#›</a:t>
            </a:fld>
            <a:endParaRPr lang="en-GB"/>
          </a:p>
        </p:txBody>
      </p:sp>
    </p:spTree>
    <p:extLst>
      <p:ext uri="{BB962C8B-B14F-4D97-AF65-F5344CB8AC3E}">
        <p14:creationId xmlns:p14="http://schemas.microsoft.com/office/powerpoint/2010/main" val="2797866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48E50-1E19-4B5F-AA62-8477C29842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8A5EC0F-7FDA-4F9C-823D-69FCBEB467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BCB6D5D-6E20-4C9D-B2EF-CCAFBF5CA6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3BCFFB-6C04-4F8D-8B7E-BF3580905DF0}"/>
              </a:ext>
            </a:extLst>
          </p:cNvPr>
          <p:cNvSpPr>
            <a:spLocks noGrp="1"/>
          </p:cNvSpPr>
          <p:nvPr>
            <p:ph type="dt" sz="half" idx="10"/>
          </p:nvPr>
        </p:nvSpPr>
        <p:spPr/>
        <p:txBody>
          <a:bodyPr/>
          <a:lstStyle/>
          <a:p>
            <a:fld id="{25340541-E5FD-4758-BBFA-7CB82331F5F4}" type="datetimeFigureOut">
              <a:rPr lang="en-GB" smtClean="0"/>
              <a:t>30/09/2021</a:t>
            </a:fld>
            <a:endParaRPr lang="en-GB"/>
          </a:p>
        </p:txBody>
      </p:sp>
      <p:sp>
        <p:nvSpPr>
          <p:cNvPr id="6" name="Footer Placeholder 5">
            <a:extLst>
              <a:ext uri="{FF2B5EF4-FFF2-40B4-BE49-F238E27FC236}">
                <a16:creationId xmlns:a16="http://schemas.microsoft.com/office/drawing/2014/main" id="{9A9EE0E0-127B-446A-BFF1-74D7D124FE0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E8A50F8-B5CA-4046-8683-6C7FFB824C95}"/>
              </a:ext>
            </a:extLst>
          </p:cNvPr>
          <p:cNvSpPr>
            <a:spLocks noGrp="1"/>
          </p:cNvSpPr>
          <p:nvPr>
            <p:ph type="sldNum" sz="quarter" idx="12"/>
          </p:nvPr>
        </p:nvSpPr>
        <p:spPr/>
        <p:txBody>
          <a:bodyPr/>
          <a:lstStyle/>
          <a:p>
            <a:fld id="{077BC2A5-8416-4CEE-A19B-CB0528C59582}" type="slidenum">
              <a:rPr lang="en-GB" smtClean="0"/>
              <a:t>‹#›</a:t>
            </a:fld>
            <a:endParaRPr lang="en-GB"/>
          </a:p>
        </p:txBody>
      </p:sp>
    </p:spTree>
    <p:extLst>
      <p:ext uri="{BB962C8B-B14F-4D97-AF65-F5344CB8AC3E}">
        <p14:creationId xmlns:p14="http://schemas.microsoft.com/office/powerpoint/2010/main" val="2976878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2E276-4AB9-4C00-BEF3-C843D5EA62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9E69CC9-BF7A-47F5-8976-444973EAFB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BEFC436-4BAE-414C-BF4A-94225FB060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833762-BC18-4228-9917-B5A4E702CE16}"/>
              </a:ext>
            </a:extLst>
          </p:cNvPr>
          <p:cNvSpPr>
            <a:spLocks noGrp="1"/>
          </p:cNvSpPr>
          <p:nvPr>
            <p:ph type="dt" sz="half" idx="10"/>
          </p:nvPr>
        </p:nvSpPr>
        <p:spPr/>
        <p:txBody>
          <a:bodyPr/>
          <a:lstStyle/>
          <a:p>
            <a:fld id="{25340541-E5FD-4758-BBFA-7CB82331F5F4}" type="datetimeFigureOut">
              <a:rPr lang="en-GB" smtClean="0"/>
              <a:t>30/09/2021</a:t>
            </a:fld>
            <a:endParaRPr lang="en-GB"/>
          </a:p>
        </p:txBody>
      </p:sp>
      <p:sp>
        <p:nvSpPr>
          <p:cNvPr id="6" name="Footer Placeholder 5">
            <a:extLst>
              <a:ext uri="{FF2B5EF4-FFF2-40B4-BE49-F238E27FC236}">
                <a16:creationId xmlns:a16="http://schemas.microsoft.com/office/drawing/2014/main" id="{EB163452-D685-41B9-A1D7-36F677E5953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7EE9CA3-09CB-4FF4-95EB-E8A1797E9018}"/>
              </a:ext>
            </a:extLst>
          </p:cNvPr>
          <p:cNvSpPr>
            <a:spLocks noGrp="1"/>
          </p:cNvSpPr>
          <p:nvPr>
            <p:ph type="sldNum" sz="quarter" idx="12"/>
          </p:nvPr>
        </p:nvSpPr>
        <p:spPr/>
        <p:txBody>
          <a:bodyPr/>
          <a:lstStyle/>
          <a:p>
            <a:fld id="{077BC2A5-8416-4CEE-A19B-CB0528C59582}" type="slidenum">
              <a:rPr lang="en-GB" smtClean="0"/>
              <a:t>‹#›</a:t>
            </a:fld>
            <a:endParaRPr lang="en-GB"/>
          </a:p>
        </p:txBody>
      </p:sp>
    </p:spTree>
    <p:extLst>
      <p:ext uri="{BB962C8B-B14F-4D97-AF65-F5344CB8AC3E}">
        <p14:creationId xmlns:p14="http://schemas.microsoft.com/office/powerpoint/2010/main" val="454892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3D1C9-1EBC-45F6-B8C1-4A1F557AC78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2033CD6-AE08-4EA3-800C-78A7212F14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1096EE6-A5B5-424C-AB78-4AD3F3C71EF4}"/>
              </a:ext>
            </a:extLst>
          </p:cNvPr>
          <p:cNvSpPr>
            <a:spLocks noGrp="1"/>
          </p:cNvSpPr>
          <p:nvPr>
            <p:ph type="dt" sz="half" idx="10"/>
          </p:nvPr>
        </p:nvSpPr>
        <p:spPr/>
        <p:txBody>
          <a:bodyPr/>
          <a:lstStyle/>
          <a:p>
            <a:fld id="{25340541-E5FD-4758-BBFA-7CB82331F5F4}" type="datetimeFigureOut">
              <a:rPr lang="en-GB" smtClean="0"/>
              <a:t>30/09/2021</a:t>
            </a:fld>
            <a:endParaRPr lang="en-GB"/>
          </a:p>
        </p:txBody>
      </p:sp>
      <p:sp>
        <p:nvSpPr>
          <p:cNvPr id="5" name="Footer Placeholder 4">
            <a:extLst>
              <a:ext uri="{FF2B5EF4-FFF2-40B4-BE49-F238E27FC236}">
                <a16:creationId xmlns:a16="http://schemas.microsoft.com/office/drawing/2014/main" id="{A348AE2F-3195-49BD-A3FB-EC7F00F62A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BC019B-A95A-487D-9010-EE00D92AD51A}"/>
              </a:ext>
            </a:extLst>
          </p:cNvPr>
          <p:cNvSpPr>
            <a:spLocks noGrp="1"/>
          </p:cNvSpPr>
          <p:nvPr>
            <p:ph type="sldNum" sz="quarter" idx="12"/>
          </p:nvPr>
        </p:nvSpPr>
        <p:spPr/>
        <p:txBody>
          <a:bodyPr/>
          <a:lstStyle/>
          <a:p>
            <a:fld id="{077BC2A5-8416-4CEE-A19B-CB0528C59582}" type="slidenum">
              <a:rPr lang="en-GB" smtClean="0"/>
              <a:t>‹#›</a:t>
            </a:fld>
            <a:endParaRPr lang="en-GB"/>
          </a:p>
        </p:txBody>
      </p:sp>
    </p:spTree>
    <p:extLst>
      <p:ext uri="{BB962C8B-B14F-4D97-AF65-F5344CB8AC3E}">
        <p14:creationId xmlns:p14="http://schemas.microsoft.com/office/powerpoint/2010/main" val="4015136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452D1E-1636-40F0-8F0B-CBCA1526BE9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EC87C6C-02F7-41F3-96FC-3AC724278B1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E53DDE5-21AA-4FCE-98E0-4111D765E11B}"/>
              </a:ext>
            </a:extLst>
          </p:cNvPr>
          <p:cNvSpPr>
            <a:spLocks noGrp="1"/>
          </p:cNvSpPr>
          <p:nvPr>
            <p:ph type="dt" sz="half" idx="10"/>
          </p:nvPr>
        </p:nvSpPr>
        <p:spPr/>
        <p:txBody>
          <a:bodyPr/>
          <a:lstStyle/>
          <a:p>
            <a:fld id="{25340541-E5FD-4758-BBFA-7CB82331F5F4}" type="datetimeFigureOut">
              <a:rPr lang="en-GB" smtClean="0"/>
              <a:t>30/09/2021</a:t>
            </a:fld>
            <a:endParaRPr lang="en-GB"/>
          </a:p>
        </p:txBody>
      </p:sp>
      <p:sp>
        <p:nvSpPr>
          <p:cNvPr id="5" name="Footer Placeholder 4">
            <a:extLst>
              <a:ext uri="{FF2B5EF4-FFF2-40B4-BE49-F238E27FC236}">
                <a16:creationId xmlns:a16="http://schemas.microsoft.com/office/drawing/2014/main" id="{85560314-F4CD-4B1F-9755-7DF418196F9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BF9FCF-1333-4D87-9C9F-CEB03D7BBBDF}"/>
              </a:ext>
            </a:extLst>
          </p:cNvPr>
          <p:cNvSpPr>
            <a:spLocks noGrp="1"/>
          </p:cNvSpPr>
          <p:nvPr>
            <p:ph type="sldNum" sz="quarter" idx="12"/>
          </p:nvPr>
        </p:nvSpPr>
        <p:spPr/>
        <p:txBody>
          <a:bodyPr/>
          <a:lstStyle/>
          <a:p>
            <a:fld id="{077BC2A5-8416-4CEE-A19B-CB0528C59582}" type="slidenum">
              <a:rPr lang="en-GB" smtClean="0"/>
              <a:t>‹#›</a:t>
            </a:fld>
            <a:endParaRPr lang="en-GB"/>
          </a:p>
        </p:txBody>
      </p:sp>
    </p:spTree>
    <p:extLst>
      <p:ext uri="{BB962C8B-B14F-4D97-AF65-F5344CB8AC3E}">
        <p14:creationId xmlns:p14="http://schemas.microsoft.com/office/powerpoint/2010/main" val="1612518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066E95-69BE-4535-A316-F2139822DA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46E4A47-E997-4719-A218-00D7589839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5553F3C-264F-479D-B17D-29DBCCB805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340541-E5FD-4758-BBFA-7CB82331F5F4}" type="datetimeFigureOut">
              <a:rPr lang="en-GB" smtClean="0"/>
              <a:t>30/09/2021</a:t>
            </a:fld>
            <a:endParaRPr lang="en-GB"/>
          </a:p>
        </p:txBody>
      </p:sp>
      <p:sp>
        <p:nvSpPr>
          <p:cNvPr id="5" name="Footer Placeholder 4">
            <a:extLst>
              <a:ext uri="{FF2B5EF4-FFF2-40B4-BE49-F238E27FC236}">
                <a16:creationId xmlns:a16="http://schemas.microsoft.com/office/drawing/2014/main" id="{1CFF10B9-14D9-4249-97C0-46AAFA0A40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9A2E64A-E122-48A3-B3DD-7C9778F763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7BC2A5-8416-4CEE-A19B-CB0528C59582}" type="slidenum">
              <a:rPr lang="en-GB" smtClean="0"/>
              <a:t>‹#›</a:t>
            </a:fld>
            <a:endParaRPr lang="en-GB"/>
          </a:p>
        </p:txBody>
      </p:sp>
    </p:spTree>
    <p:extLst>
      <p:ext uri="{BB962C8B-B14F-4D97-AF65-F5344CB8AC3E}">
        <p14:creationId xmlns:p14="http://schemas.microsoft.com/office/powerpoint/2010/main" val="2915683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7EA79-2669-4692-B853-A85D51FEF9D5}"/>
              </a:ext>
            </a:extLst>
          </p:cNvPr>
          <p:cNvSpPr>
            <a:spLocks noGrp="1"/>
          </p:cNvSpPr>
          <p:nvPr>
            <p:ph type="title"/>
          </p:nvPr>
        </p:nvSpPr>
        <p:spPr/>
        <p:txBody>
          <a:bodyPr/>
          <a:lstStyle/>
          <a:p>
            <a:pPr algn="ctr"/>
            <a:r>
              <a:rPr lang="en-GB" dirty="0"/>
              <a:t>SEISS Grants</a:t>
            </a:r>
          </a:p>
        </p:txBody>
      </p:sp>
      <p:sp>
        <p:nvSpPr>
          <p:cNvPr id="3" name="Content Placeholder 2">
            <a:extLst>
              <a:ext uri="{FF2B5EF4-FFF2-40B4-BE49-F238E27FC236}">
                <a16:creationId xmlns:a16="http://schemas.microsoft.com/office/drawing/2014/main" id="{A7147AF6-F7CF-4F27-8D05-21F2B259C08A}"/>
              </a:ext>
            </a:extLst>
          </p:cNvPr>
          <p:cNvSpPr>
            <a:spLocks noGrp="1"/>
          </p:cNvSpPr>
          <p:nvPr>
            <p:ph idx="1"/>
          </p:nvPr>
        </p:nvSpPr>
        <p:spPr/>
        <p:txBody>
          <a:bodyPr/>
          <a:lstStyle/>
          <a:p>
            <a:endParaRPr lang="en-GB" dirty="0"/>
          </a:p>
          <a:p>
            <a:endParaRPr lang="en-GB" dirty="0"/>
          </a:p>
          <a:p>
            <a:endParaRPr lang="en-GB" dirty="0"/>
          </a:p>
        </p:txBody>
      </p:sp>
    </p:spTree>
    <p:extLst>
      <p:ext uri="{BB962C8B-B14F-4D97-AF65-F5344CB8AC3E}">
        <p14:creationId xmlns:p14="http://schemas.microsoft.com/office/powerpoint/2010/main" val="2063114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EC0341-0F09-4EE9-8FF7-72D5E68E0F6A}"/>
              </a:ext>
            </a:extLst>
          </p:cNvPr>
          <p:cNvSpPr>
            <a:spLocks noGrp="1"/>
          </p:cNvSpPr>
          <p:nvPr>
            <p:ph type="title"/>
          </p:nvPr>
        </p:nvSpPr>
        <p:spPr/>
        <p:txBody>
          <a:bodyPr/>
          <a:lstStyle/>
          <a:p>
            <a:r>
              <a:rPr lang="en-GB" dirty="0"/>
              <a:t>SEISS Grants - general</a:t>
            </a:r>
          </a:p>
        </p:txBody>
      </p:sp>
      <p:sp>
        <p:nvSpPr>
          <p:cNvPr id="5" name="Content Placeholder 4">
            <a:extLst>
              <a:ext uri="{FF2B5EF4-FFF2-40B4-BE49-F238E27FC236}">
                <a16:creationId xmlns:a16="http://schemas.microsoft.com/office/drawing/2014/main" id="{7BA4F227-C734-46B9-B427-E6F9275B00F0}"/>
              </a:ext>
            </a:extLst>
          </p:cNvPr>
          <p:cNvSpPr>
            <a:spLocks noGrp="1"/>
          </p:cNvSpPr>
          <p:nvPr>
            <p:ph idx="1"/>
          </p:nvPr>
        </p:nvSpPr>
        <p:spPr/>
        <p:txBody>
          <a:bodyPr>
            <a:normAutofit fontScale="77500" lnSpcReduction="20000"/>
          </a:bodyPr>
          <a:lstStyle/>
          <a:p>
            <a:r>
              <a:rPr lang="en-GB" dirty="0"/>
              <a:t>For the self-employed (including partnerships)</a:t>
            </a:r>
          </a:p>
          <a:p>
            <a:r>
              <a:rPr lang="en-GB" dirty="0"/>
              <a:t>Claimed by the individual not the agent but once submitted HMRC was able to discuss the claim</a:t>
            </a:r>
          </a:p>
          <a:p>
            <a:r>
              <a:rPr lang="en-GB" dirty="0"/>
              <a:t>Via their Government Gateway login</a:t>
            </a:r>
          </a:p>
          <a:p>
            <a:r>
              <a:rPr lang="en-GB" dirty="0"/>
              <a:t>Five grants, all have slightly different criteria</a:t>
            </a:r>
          </a:p>
          <a:p>
            <a:r>
              <a:rPr lang="en-GB" dirty="0"/>
              <a:t>However one criteria remains the same for all applicants - must have average profits of &lt; £50,000 over the averaging period and at least equal to non-trading income otherwise not eligible</a:t>
            </a:r>
          </a:p>
          <a:p>
            <a:r>
              <a:rPr lang="en-GB" dirty="0"/>
              <a:t>Grants to do not have to be repaid but are subject to tax and self-employed NICs</a:t>
            </a:r>
          </a:p>
          <a:p>
            <a:r>
              <a:rPr lang="en-GB" dirty="0"/>
              <a:t>Must be reported via self-assessment</a:t>
            </a:r>
          </a:p>
          <a:p>
            <a:pPr lvl="1"/>
            <a:r>
              <a:rPr lang="en-GB" dirty="0"/>
              <a:t>Grants 1,2 and 3 fall into tax year 2020-21</a:t>
            </a:r>
          </a:p>
          <a:p>
            <a:pPr lvl="1"/>
            <a:r>
              <a:rPr lang="en-GB" dirty="0"/>
              <a:t>Grants 4 and 5 reported in tax year 2021-22</a:t>
            </a:r>
          </a:p>
          <a:p>
            <a:r>
              <a:rPr lang="en-GB" dirty="0"/>
              <a:t>Does not matter if accounting year is different – must be entered into the appropriate tax return so might mean additional income declared in 20-21</a:t>
            </a:r>
          </a:p>
        </p:txBody>
      </p:sp>
    </p:spTree>
    <p:extLst>
      <p:ext uri="{BB962C8B-B14F-4D97-AF65-F5344CB8AC3E}">
        <p14:creationId xmlns:p14="http://schemas.microsoft.com/office/powerpoint/2010/main" val="1427783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E7636-B446-4AE7-B685-6086AF9766B5}"/>
              </a:ext>
            </a:extLst>
          </p:cNvPr>
          <p:cNvSpPr>
            <a:spLocks noGrp="1"/>
          </p:cNvSpPr>
          <p:nvPr>
            <p:ph type="title"/>
          </p:nvPr>
        </p:nvSpPr>
        <p:spPr/>
        <p:txBody>
          <a:bodyPr/>
          <a:lstStyle/>
          <a:p>
            <a:r>
              <a:rPr lang="en-GB" dirty="0"/>
              <a:t>SEISS #1</a:t>
            </a:r>
          </a:p>
        </p:txBody>
      </p:sp>
      <p:sp>
        <p:nvSpPr>
          <p:cNvPr id="3" name="Content Placeholder 2">
            <a:extLst>
              <a:ext uri="{FF2B5EF4-FFF2-40B4-BE49-F238E27FC236}">
                <a16:creationId xmlns:a16="http://schemas.microsoft.com/office/drawing/2014/main" id="{EE5B0776-EA93-4C9F-ACB2-7D28B7E98269}"/>
              </a:ext>
            </a:extLst>
          </p:cNvPr>
          <p:cNvSpPr>
            <a:spLocks noGrp="1"/>
          </p:cNvSpPr>
          <p:nvPr>
            <p:ph idx="1"/>
          </p:nvPr>
        </p:nvSpPr>
        <p:spPr/>
        <p:txBody>
          <a:bodyPr>
            <a:normAutofit fontScale="85000" lnSpcReduction="20000"/>
          </a:bodyPr>
          <a:lstStyle/>
          <a:p>
            <a:r>
              <a:rPr lang="en-GB" dirty="0"/>
              <a:t>Announced 26 March 2020</a:t>
            </a:r>
          </a:p>
          <a:p>
            <a:r>
              <a:rPr lang="en-GB" dirty="0"/>
              <a:t>Available for the period of three months April – June 2020</a:t>
            </a:r>
          </a:p>
          <a:p>
            <a:r>
              <a:rPr lang="en-GB" dirty="0"/>
              <a:t>Available to all was self-employed individuals or a member of a partnership that were  being adversely affected by coronavirus (COVID-19)</a:t>
            </a:r>
          </a:p>
          <a:p>
            <a:r>
              <a:rPr lang="en-GB" dirty="0"/>
              <a:t>At that stage we did not understand the implications of the term adversely affected</a:t>
            </a:r>
          </a:p>
          <a:p>
            <a:r>
              <a:rPr lang="en-GB" dirty="0"/>
              <a:t>Not based on any specific declaration regarding reduced income/profits and confirmed by HMRC on average profits only – we did not understand if this covered the three months only or for the rest of the trading year to come – many applied anyway despite the queries.</a:t>
            </a:r>
          </a:p>
          <a:p>
            <a:r>
              <a:rPr lang="en-GB" dirty="0"/>
              <a:t>Grant may have an affect on Universal Credit applications </a:t>
            </a:r>
          </a:p>
          <a:p>
            <a:r>
              <a:rPr lang="en-GB" dirty="0"/>
              <a:t>Claim period closed 13 July 2020</a:t>
            </a:r>
          </a:p>
          <a:p>
            <a:endParaRPr lang="en-GB" dirty="0"/>
          </a:p>
        </p:txBody>
      </p:sp>
    </p:spTree>
    <p:extLst>
      <p:ext uri="{BB962C8B-B14F-4D97-AF65-F5344CB8AC3E}">
        <p14:creationId xmlns:p14="http://schemas.microsoft.com/office/powerpoint/2010/main" val="2467165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320EE-52BD-45CE-811B-E90F343C8A5A}"/>
              </a:ext>
            </a:extLst>
          </p:cNvPr>
          <p:cNvSpPr>
            <a:spLocks noGrp="1"/>
          </p:cNvSpPr>
          <p:nvPr>
            <p:ph type="title"/>
          </p:nvPr>
        </p:nvSpPr>
        <p:spPr/>
        <p:txBody>
          <a:bodyPr/>
          <a:lstStyle/>
          <a:p>
            <a:r>
              <a:rPr lang="en-GB" dirty="0"/>
              <a:t>SEISS #1 – the calculations</a:t>
            </a:r>
          </a:p>
        </p:txBody>
      </p:sp>
      <p:sp>
        <p:nvSpPr>
          <p:cNvPr id="3" name="Content Placeholder 2">
            <a:extLst>
              <a:ext uri="{FF2B5EF4-FFF2-40B4-BE49-F238E27FC236}">
                <a16:creationId xmlns:a16="http://schemas.microsoft.com/office/drawing/2014/main" id="{47789C9B-6979-42C8-B8BC-6DCD3F472668}"/>
              </a:ext>
            </a:extLst>
          </p:cNvPr>
          <p:cNvSpPr>
            <a:spLocks noGrp="1"/>
          </p:cNvSpPr>
          <p:nvPr>
            <p:ph idx="1"/>
          </p:nvPr>
        </p:nvSpPr>
        <p:spPr/>
        <p:txBody>
          <a:bodyPr>
            <a:normAutofit lnSpcReduction="10000"/>
          </a:bodyPr>
          <a:lstStyle/>
          <a:p>
            <a:r>
              <a:rPr lang="en-GB" dirty="0"/>
              <a:t>Must have traded in 2028/19 and submitted tax return on or before 23 April 2020 (an extension was granted from 31 Jan 2020)</a:t>
            </a:r>
          </a:p>
          <a:p>
            <a:r>
              <a:rPr lang="en-GB" dirty="0"/>
              <a:t>Must have traded in 2019-20</a:t>
            </a:r>
          </a:p>
          <a:p>
            <a:r>
              <a:rPr lang="en-GB" dirty="0"/>
              <a:t>Must have been intending to continue to trade in 2020-21</a:t>
            </a:r>
          </a:p>
          <a:p>
            <a:r>
              <a:rPr lang="en-GB" dirty="0"/>
              <a:t>80% of average trading profits based on previous 3 years trading from 2016-2019 (or average if less than 3 years)</a:t>
            </a:r>
          </a:p>
          <a:p>
            <a:r>
              <a:rPr lang="en-GB" dirty="0"/>
              <a:t>Capped at £7,500</a:t>
            </a:r>
          </a:p>
          <a:p>
            <a:r>
              <a:rPr lang="en-GB" dirty="0"/>
              <a:t>If not eligible based on 18-19 tax return then HMRC looked at 16-17, 17-18 and 18-19 returns</a:t>
            </a:r>
          </a:p>
          <a:p>
            <a:r>
              <a:rPr lang="en-GB" dirty="0"/>
              <a:t>Basically – clients applied and either got it or didn’t!!</a:t>
            </a:r>
            <a:endParaRPr lang="en-GB" b="1" dirty="0"/>
          </a:p>
          <a:p>
            <a:endParaRPr lang="en-GB" dirty="0"/>
          </a:p>
        </p:txBody>
      </p:sp>
    </p:spTree>
    <p:extLst>
      <p:ext uri="{BB962C8B-B14F-4D97-AF65-F5344CB8AC3E}">
        <p14:creationId xmlns:p14="http://schemas.microsoft.com/office/powerpoint/2010/main" val="1260541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6E997-04DA-4674-ABCB-042CC8B67793}"/>
              </a:ext>
            </a:extLst>
          </p:cNvPr>
          <p:cNvSpPr>
            <a:spLocks noGrp="1"/>
          </p:cNvSpPr>
          <p:nvPr>
            <p:ph type="title"/>
          </p:nvPr>
        </p:nvSpPr>
        <p:spPr/>
        <p:txBody>
          <a:bodyPr/>
          <a:lstStyle/>
          <a:p>
            <a:r>
              <a:rPr lang="en-GB" dirty="0"/>
              <a:t>SEISS #2</a:t>
            </a:r>
          </a:p>
        </p:txBody>
      </p:sp>
      <p:sp>
        <p:nvSpPr>
          <p:cNvPr id="3" name="Content Placeholder 2">
            <a:extLst>
              <a:ext uri="{FF2B5EF4-FFF2-40B4-BE49-F238E27FC236}">
                <a16:creationId xmlns:a16="http://schemas.microsoft.com/office/drawing/2014/main" id="{EA303CFB-AE7F-4D42-B338-D2D1BBBA2185}"/>
              </a:ext>
            </a:extLst>
          </p:cNvPr>
          <p:cNvSpPr>
            <a:spLocks noGrp="1"/>
          </p:cNvSpPr>
          <p:nvPr>
            <p:ph idx="1"/>
          </p:nvPr>
        </p:nvSpPr>
        <p:spPr/>
        <p:txBody>
          <a:bodyPr>
            <a:normAutofit fontScale="70000" lnSpcReduction="20000"/>
          </a:bodyPr>
          <a:lstStyle/>
          <a:p>
            <a:r>
              <a:rPr lang="en-GB" dirty="0"/>
              <a:t>Announced 29 May 2020</a:t>
            </a:r>
          </a:p>
          <a:p>
            <a:r>
              <a:rPr lang="en-GB" dirty="0"/>
              <a:t>Second (and then final!) claim covered July – September 2020</a:t>
            </a:r>
          </a:p>
          <a:p>
            <a:r>
              <a:rPr lang="en-GB" dirty="0"/>
              <a:t>Eligibility criteria same as for #1</a:t>
            </a:r>
          </a:p>
          <a:p>
            <a:r>
              <a:rPr lang="en-GB" dirty="0"/>
              <a:t>Grant based on 70% average profits capped at £6,572.50 (matches reduced CJRS)</a:t>
            </a:r>
          </a:p>
          <a:p>
            <a:r>
              <a:rPr lang="en-GB" dirty="0"/>
              <a:t>Individuals should only have claimed this grant if their business had been adversely affected by coronavirus on or after 14 July 2020 and had to confirm this to HMRC when making a claim. Should not have made a claim based on an adverse effect they thought may happen in the future</a:t>
            </a:r>
          </a:p>
          <a:p>
            <a:r>
              <a:rPr lang="en-GB" dirty="0"/>
              <a:t>This grant was geared to profits and not income – increased costs due to Covid were allowable</a:t>
            </a:r>
          </a:p>
          <a:p>
            <a:r>
              <a:rPr lang="en-GB" dirty="0"/>
              <a:t>Claim window opened 17 August 2020</a:t>
            </a:r>
          </a:p>
          <a:p>
            <a:r>
              <a:rPr lang="en-GB" dirty="0"/>
              <a:t>Could claim if eligible but did not claim 1</a:t>
            </a:r>
            <a:r>
              <a:rPr lang="en-GB" baseline="30000" dirty="0"/>
              <a:t>st</a:t>
            </a:r>
            <a:r>
              <a:rPr lang="en-GB" dirty="0"/>
              <a:t> grant</a:t>
            </a:r>
          </a:p>
          <a:p>
            <a:r>
              <a:rPr lang="en-GB" dirty="0"/>
              <a:t>Note: If your business recovers after you’ve claimed, your eligibility will not be affected. Must have kept evidence to confirm the business was adversely affected at the time they made the claim (list of evidence given later)</a:t>
            </a:r>
          </a:p>
          <a:p>
            <a:r>
              <a:rPr lang="en-GB" dirty="0"/>
              <a:t>Claim window closed 19 October 2020</a:t>
            </a:r>
          </a:p>
        </p:txBody>
      </p:sp>
    </p:spTree>
    <p:extLst>
      <p:ext uri="{BB962C8B-B14F-4D97-AF65-F5344CB8AC3E}">
        <p14:creationId xmlns:p14="http://schemas.microsoft.com/office/powerpoint/2010/main" val="1553088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0E5B3-0A63-438A-ACF0-AA0CE777011A}"/>
              </a:ext>
            </a:extLst>
          </p:cNvPr>
          <p:cNvSpPr>
            <a:spLocks noGrp="1"/>
          </p:cNvSpPr>
          <p:nvPr>
            <p:ph type="title"/>
          </p:nvPr>
        </p:nvSpPr>
        <p:spPr/>
        <p:txBody>
          <a:bodyPr/>
          <a:lstStyle/>
          <a:p>
            <a:r>
              <a:rPr lang="en-GB" dirty="0"/>
              <a:t>SEISS #3</a:t>
            </a:r>
          </a:p>
        </p:txBody>
      </p:sp>
      <p:sp>
        <p:nvSpPr>
          <p:cNvPr id="3" name="Content Placeholder 2">
            <a:extLst>
              <a:ext uri="{FF2B5EF4-FFF2-40B4-BE49-F238E27FC236}">
                <a16:creationId xmlns:a16="http://schemas.microsoft.com/office/drawing/2014/main" id="{674226F2-5137-4A6F-9642-E71D73A116FC}"/>
              </a:ext>
            </a:extLst>
          </p:cNvPr>
          <p:cNvSpPr>
            <a:spLocks noGrp="1"/>
          </p:cNvSpPr>
          <p:nvPr>
            <p:ph idx="1"/>
          </p:nvPr>
        </p:nvSpPr>
        <p:spPr/>
        <p:txBody>
          <a:bodyPr>
            <a:normAutofit fontScale="62500" lnSpcReduction="20000"/>
          </a:bodyPr>
          <a:lstStyle/>
          <a:p>
            <a:r>
              <a:rPr lang="en-GB" dirty="0"/>
              <a:t>Announced 24 November 2020 – covered October – December 2020</a:t>
            </a:r>
          </a:p>
          <a:p>
            <a:r>
              <a:rPr lang="en-GB" dirty="0"/>
              <a:t>Must have been impacted by Coronavirus on or after 1 November 2020</a:t>
            </a:r>
          </a:p>
          <a:p>
            <a:r>
              <a:rPr lang="en-GB" dirty="0"/>
              <a:t>Must have traded in 2018-19 and also 2019-20 – same eligibility criteria</a:t>
            </a:r>
          </a:p>
          <a:p>
            <a:r>
              <a:rPr lang="en-GB" sz="2800" dirty="0">
                <a:effectLst/>
              </a:rPr>
              <a:t>Either be currently trading but are impacted by reduced business activity, capacity or demand, or have been previously trading but are temporarily unable to do so due to coronavirus  </a:t>
            </a:r>
          </a:p>
          <a:p>
            <a:r>
              <a:rPr lang="en-GB" sz="2800" dirty="0">
                <a:effectLst/>
              </a:rPr>
              <a:t>Declare that they intend to continue to trade, or restart trading, and that they reasonably believe that the impact on their business will cause a significant reduction in their trading profits</a:t>
            </a:r>
          </a:p>
          <a:p>
            <a:r>
              <a:rPr lang="en-GB" sz="2800" dirty="0">
                <a:effectLst/>
              </a:rPr>
              <a:t>Only claim if the reduction in profits is caused by reduced business activity, capacity or demand, or inability to trade due to coronavirus. So based on reduced income rather than reduced profits. Reduction in profits due to increased costs (such as having to buy masks) did not make a business eligible for the third SEISS grant.  The business must have been impacted on or after 1 November 2020. </a:t>
            </a:r>
          </a:p>
          <a:p>
            <a:r>
              <a:rPr lang="en-GB" sz="2800" dirty="0">
                <a:effectLst/>
              </a:rPr>
              <a:t>Claimants must keep evidence that shows how their business has been impacted by coronavirus, resulting in reduced activity, capacity or demand, or a temporary inability to trade</a:t>
            </a:r>
          </a:p>
          <a:p>
            <a:r>
              <a:rPr lang="en-GB" dirty="0"/>
              <a:t>Claim back to 80% (to match CJRS)</a:t>
            </a:r>
          </a:p>
          <a:p>
            <a:r>
              <a:rPr lang="en-GB" dirty="0"/>
              <a:t>Claim window 30 November 2020 – 29 January 2021</a:t>
            </a:r>
          </a:p>
          <a:p>
            <a:pPr marL="0" indent="0">
              <a:buNone/>
            </a:pPr>
            <a:endParaRPr lang="en-GB" sz="2800" dirty="0">
              <a:effectLst/>
            </a:endParaRPr>
          </a:p>
          <a:p>
            <a:endParaRPr lang="en-GB" dirty="0"/>
          </a:p>
        </p:txBody>
      </p:sp>
    </p:spTree>
    <p:extLst>
      <p:ext uri="{BB962C8B-B14F-4D97-AF65-F5344CB8AC3E}">
        <p14:creationId xmlns:p14="http://schemas.microsoft.com/office/powerpoint/2010/main" val="3285308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F3A7-C94D-4C38-8655-6C4A1232E998}"/>
              </a:ext>
            </a:extLst>
          </p:cNvPr>
          <p:cNvSpPr>
            <a:spLocks noGrp="1"/>
          </p:cNvSpPr>
          <p:nvPr>
            <p:ph type="title"/>
          </p:nvPr>
        </p:nvSpPr>
        <p:spPr/>
        <p:txBody>
          <a:bodyPr/>
          <a:lstStyle/>
          <a:p>
            <a:r>
              <a:rPr lang="en-GB" dirty="0"/>
              <a:t>SEISS # 4</a:t>
            </a:r>
          </a:p>
        </p:txBody>
      </p:sp>
      <p:sp>
        <p:nvSpPr>
          <p:cNvPr id="3" name="Content Placeholder 2">
            <a:extLst>
              <a:ext uri="{FF2B5EF4-FFF2-40B4-BE49-F238E27FC236}">
                <a16:creationId xmlns:a16="http://schemas.microsoft.com/office/drawing/2014/main" id="{1039C8A4-9C0D-4E59-BF30-8A97C4A38997}"/>
              </a:ext>
            </a:extLst>
          </p:cNvPr>
          <p:cNvSpPr>
            <a:spLocks noGrp="1"/>
          </p:cNvSpPr>
          <p:nvPr>
            <p:ph idx="1"/>
          </p:nvPr>
        </p:nvSpPr>
        <p:spPr>
          <a:xfrm>
            <a:off x="838200" y="1900270"/>
            <a:ext cx="10515600" cy="4351338"/>
          </a:xfrm>
        </p:spPr>
        <p:txBody>
          <a:bodyPr>
            <a:normAutofit fontScale="62500" lnSpcReduction="20000"/>
          </a:bodyPr>
          <a:lstStyle/>
          <a:p>
            <a:r>
              <a:rPr lang="en-GB" dirty="0"/>
              <a:t>Covered April – June 2021</a:t>
            </a:r>
          </a:p>
          <a:p>
            <a:r>
              <a:rPr lang="en-GB" dirty="0"/>
              <a:t>Change in eligibility criteria</a:t>
            </a:r>
          </a:p>
          <a:p>
            <a:r>
              <a:rPr lang="en-GB" dirty="0"/>
              <a:t>You must have traded in both tax years:</a:t>
            </a:r>
          </a:p>
          <a:p>
            <a:pPr lvl="1"/>
            <a:r>
              <a:rPr lang="en-GB" dirty="0"/>
              <a:t>2019 to 2020 </a:t>
            </a:r>
            <a:r>
              <a:rPr lang="en-GB" b="1" dirty="0"/>
              <a:t>and </a:t>
            </a:r>
            <a:r>
              <a:rPr lang="en-GB" dirty="0"/>
              <a:t>submitted a tax return on or before 2 March 2021</a:t>
            </a:r>
          </a:p>
          <a:p>
            <a:pPr lvl="1"/>
            <a:r>
              <a:rPr lang="en-GB" dirty="0"/>
              <a:t>2020 to 2021</a:t>
            </a:r>
          </a:p>
          <a:p>
            <a:r>
              <a:rPr lang="en-GB" dirty="0"/>
              <a:t>Individuals were given specific dates from which they could apply - this allowed HMRC time to process SAT returns from all 2019/20 tax returns that were made by 2 March 2021</a:t>
            </a:r>
          </a:p>
          <a:p>
            <a:r>
              <a:rPr lang="en-GB" dirty="0"/>
              <a:t>If the SAT return had not been submitted NOT eligible for the grant</a:t>
            </a:r>
          </a:p>
          <a:p>
            <a:r>
              <a:rPr lang="en-GB" dirty="0"/>
              <a:t>Calculation now takes the 20-21 year’s profits into the assessable calculation and means that new businesses could access the grant to which they were not allowed before</a:t>
            </a:r>
          </a:p>
          <a:p>
            <a:r>
              <a:rPr lang="en-GB" dirty="0"/>
              <a:t>Also means that the grant may be lower or higher than SEISS 1 - 3</a:t>
            </a:r>
          </a:p>
          <a:p>
            <a:r>
              <a:rPr lang="en-GB" dirty="0"/>
              <a:t>Grant will be 80% of assessable profits capped at £7,500 and still only for those with profits &lt; £50,000</a:t>
            </a:r>
          </a:p>
          <a:p>
            <a:r>
              <a:rPr lang="en-GB" dirty="0"/>
              <a:t>Claims must be made by 31 May 2021.</a:t>
            </a:r>
          </a:p>
          <a:p>
            <a:r>
              <a:rPr lang="en-GB" dirty="0"/>
              <a:t>Must have made an honest assessment that there has been a significant reduction in trading profits due to reduced demand or inability to trade, but also that they have continued to trade in 2020/21</a:t>
            </a:r>
          </a:p>
          <a:p>
            <a:endParaRPr lang="en-GB" dirty="0"/>
          </a:p>
        </p:txBody>
      </p:sp>
    </p:spTree>
    <p:extLst>
      <p:ext uri="{BB962C8B-B14F-4D97-AF65-F5344CB8AC3E}">
        <p14:creationId xmlns:p14="http://schemas.microsoft.com/office/powerpoint/2010/main" val="3866706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3BCDB-48F2-4D0E-9325-9E309AD4FBAF}"/>
              </a:ext>
            </a:extLst>
          </p:cNvPr>
          <p:cNvSpPr>
            <a:spLocks noGrp="1"/>
          </p:cNvSpPr>
          <p:nvPr>
            <p:ph type="title"/>
          </p:nvPr>
        </p:nvSpPr>
        <p:spPr/>
        <p:txBody>
          <a:bodyPr/>
          <a:lstStyle/>
          <a:p>
            <a:r>
              <a:rPr lang="en-GB" dirty="0"/>
              <a:t>SEISS # 5</a:t>
            </a:r>
          </a:p>
        </p:txBody>
      </p:sp>
      <p:sp>
        <p:nvSpPr>
          <p:cNvPr id="3" name="Content Placeholder 2">
            <a:extLst>
              <a:ext uri="{FF2B5EF4-FFF2-40B4-BE49-F238E27FC236}">
                <a16:creationId xmlns:a16="http://schemas.microsoft.com/office/drawing/2014/main" id="{72135F5E-243E-4AB4-B3CB-124B29D8C400}"/>
              </a:ext>
            </a:extLst>
          </p:cNvPr>
          <p:cNvSpPr>
            <a:spLocks noGrp="1"/>
          </p:cNvSpPr>
          <p:nvPr>
            <p:ph idx="1"/>
          </p:nvPr>
        </p:nvSpPr>
        <p:spPr/>
        <p:txBody>
          <a:bodyPr>
            <a:normAutofit fontScale="62500" lnSpcReduction="20000"/>
          </a:bodyPr>
          <a:lstStyle/>
          <a:p>
            <a:r>
              <a:rPr lang="en-GB" dirty="0"/>
              <a:t>5</a:t>
            </a:r>
            <a:r>
              <a:rPr lang="en-GB" baseline="30000" dirty="0"/>
              <a:t>th</a:t>
            </a:r>
            <a:r>
              <a:rPr lang="en-GB" dirty="0"/>
              <a:t> and final grant to cover May – September – longer period and tries to match the reduction in CJRS grants.</a:t>
            </a:r>
          </a:p>
          <a:p>
            <a:r>
              <a:rPr lang="en-GB" dirty="0"/>
              <a:t>Same criteria as for #4 so if not eligible for that then not eligible for #5</a:t>
            </a:r>
          </a:p>
          <a:p>
            <a:r>
              <a:rPr lang="en-GB" dirty="0"/>
              <a:t>Profits now averaged over 4 years rather than 3</a:t>
            </a:r>
          </a:p>
          <a:p>
            <a:r>
              <a:rPr lang="en-GB" dirty="0"/>
              <a:t>Individuals must declare that:</a:t>
            </a:r>
          </a:p>
          <a:p>
            <a:pPr lvl="1"/>
            <a:r>
              <a:rPr lang="en-GB" dirty="0"/>
              <a:t>they intend to continue to trade</a:t>
            </a:r>
          </a:p>
          <a:p>
            <a:pPr lvl="1"/>
            <a:r>
              <a:rPr lang="en-GB" dirty="0"/>
              <a:t>they reasonably believe there will be a significant reduction in their trading profits due to reduced business activity, capacity, demand or inability to trade due to coronavirus from May 2021 to September 2021</a:t>
            </a:r>
          </a:p>
          <a:p>
            <a:r>
              <a:rPr lang="en-GB" dirty="0"/>
              <a:t>Very different basis for payment</a:t>
            </a:r>
          </a:p>
          <a:p>
            <a:r>
              <a:rPr lang="en-GB" dirty="0"/>
              <a:t>Amount is determined by the reduction in assessable profits as before including taxable profits for 2019/20</a:t>
            </a:r>
          </a:p>
          <a:p>
            <a:r>
              <a:rPr lang="en-GB" dirty="0"/>
              <a:t>HMRC will look at profits from April 20-April 21 and compare with previous year (or earlier years if this did not give a fair value)</a:t>
            </a:r>
          </a:p>
          <a:p>
            <a:r>
              <a:rPr lang="en-GB" dirty="0"/>
              <a:t>Maximum grant will be 80% of taxable profits over the relevant period, capped at £7,500 (£50k profit) but only for those whose turnover has been reduced by 30% or more</a:t>
            </a:r>
          </a:p>
          <a:p>
            <a:r>
              <a:rPr lang="en-GB" dirty="0"/>
              <a:t>If turnover reduced by &lt; 30%, grant will be 30% of 3 months average trading profit, capped at £2,850</a:t>
            </a:r>
          </a:p>
          <a:p>
            <a:r>
              <a:rPr lang="en-GB" dirty="0"/>
              <a:t>Claim window closes 30 September 2021</a:t>
            </a:r>
          </a:p>
          <a:p>
            <a:endParaRPr lang="en-GB" dirty="0"/>
          </a:p>
        </p:txBody>
      </p:sp>
    </p:spTree>
    <p:extLst>
      <p:ext uri="{BB962C8B-B14F-4D97-AF65-F5344CB8AC3E}">
        <p14:creationId xmlns:p14="http://schemas.microsoft.com/office/powerpoint/2010/main" val="2891431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8DCB5-7558-4DCC-98B1-D7987C21004D}"/>
              </a:ext>
            </a:extLst>
          </p:cNvPr>
          <p:cNvSpPr>
            <a:spLocks noGrp="1"/>
          </p:cNvSpPr>
          <p:nvPr>
            <p:ph type="title"/>
          </p:nvPr>
        </p:nvSpPr>
        <p:spPr/>
        <p:txBody>
          <a:bodyPr/>
          <a:lstStyle/>
          <a:p>
            <a:r>
              <a:rPr lang="en-GB" dirty="0"/>
              <a:t>Keeping records (from gov.uk)</a:t>
            </a:r>
          </a:p>
        </p:txBody>
      </p:sp>
      <p:sp>
        <p:nvSpPr>
          <p:cNvPr id="4" name="Rectangle 1">
            <a:extLst>
              <a:ext uri="{FF2B5EF4-FFF2-40B4-BE49-F238E27FC236}">
                <a16:creationId xmlns:a16="http://schemas.microsoft.com/office/drawing/2014/main" id="{4D56A696-80FD-4A43-95C4-7361DDAF8987}"/>
              </a:ext>
            </a:extLst>
          </p:cNvPr>
          <p:cNvSpPr>
            <a:spLocks noGrp="1" noChangeArrowheads="1"/>
          </p:cNvSpPr>
          <p:nvPr>
            <p:ph idx="1"/>
          </p:nvPr>
        </p:nvSpPr>
        <p:spPr bwMode="auto">
          <a:xfrm>
            <a:off x="838200" y="1990947"/>
            <a:ext cx="9126196"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rPr>
              <a:t>You must keep a copy of all records in line with normal self-employment record keeping requirements, including the:</a:t>
            </a:r>
          </a:p>
          <a:p>
            <a:pPr marL="457200" lvl="1" indent="0" eaLnBrk="0" fontAlgn="base" hangingPunct="0">
              <a:lnSpc>
                <a:spcPct val="100000"/>
              </a:lnSpc>
              <a:spcBef>
                <a:spcPct val="0"/>
              </a:spcBef>
              <a:spcAft>
                <a:spcPct val="0"/>
              </a:spcAft>
              <a:buFontTx/>
              <a:buChar char="•"/>
            </a:pPr>
            <a:r>
              <a:rPr kumimoji="0" lang="en-US" altLang="en-US" sz="1200" b="0" i="0" u="none" strike="noStrike" cap="none" normalizeH="0" baseline="0" dirty="0">
                <a:ln>
                  <a:noFill/>
                </a:ln>
                <a:solidFill>
                  <a:schemeClr val="tx1"/>
                </a:solidFill>
                <a:effectLst/>
              </a:rPr>
              <a:t>amount claimed </a:t>
            </a:r>
          </a:p>
          <a:p>
            <a:pPr marL="457200" lvl="1" indent="0" eaLnBrk="0" fontAlgn="base" hangingPunct="0">
              <a:lnSpc>
                <a:spcPct val="100000"/>
              </a:lnSpc>
              <a:spcBef>
                <a:spcPct val="0"/>
              </a:spcBef>
              <a:spcAft>
                <a:spcPct val="0"/>
              </a:spcAft>
              <a:buFontTx/>
              <a:buChar char="•"/>
            </a:pPr>
            <a:r>
              <a:rPr kumimoji="0" lang="en-US" altLang="en-US" sz="1200" b="0" i="0" u="none" strike="noStrike" cap="none" normalizeH="0" baseline="0" dirty="0">
                <a:ln>
                  <a:noFill/>
                </a:ln>
                <a:solidFill>
                  <a:schemeClr val="tx1"/>
                </a:solidFill>
                <a:effectLst/>
              </a:rPr>
              <a:t>grant claim reference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rPr>
              <a:t>If you’re currently trading but have reduced demand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rPr>
              <a:t>You must keep any evidence that your business has had reduced activity, capacity or demand due to COVID-19 at the time you made your claim, such as:</a:t>
            </a:r>
          </a:p>
          <a:p>
            <a:pPr marL="457200" lvl="1" indent="0" eaLnBrk="0" fontAlgn="base" hangingPunct="0">
              <a:lnSpc>
                <a:spcPct val="100000"/>
              </a:lnSpc>
              <a:spcBef>
                <a:spcPct val="0"/>
              </a:spcBef>
              <a:spcAft>
                <a:spcPct val="0"/>
              </a:spcAft>
              <a:buFontTx/>
              <a:buChar char="•"/>
            </a:pPr>
            <a:r>
              <a:rPr kumimoji="0" lang="en-US" altLang="en-US" sz="1200" b="0" i="0" u="none" strike="noStrike" cap="none" normalizeH="0" baseline="0" dirty="0">
                <a:ln>
                  <a:noFill/>
                </a:ln>
                <a:solidFill>
                  <a:schemeClr val="tx1"/>
                </a:solidFill>
                <a:effectLst/>
              </a:rPr>
              <a:t>business accounts showing reduction in activity compared to previous years </a:t>
            </a:r>
          </a:p>
          <a:p>
            <a:pPr marL="457200" lvl="1" indent="0" eaLnBrk="0" fontAlgn="base" hangingPunct="0">
              <a:lnSpc>
                <a:spcPct val="100000"/>
              </a:lnSpc>
              <a:spcBef>
                <a:spcPct val="0"/>
              </a:spcBef>
              <a:spcAft>
                <a:spcPct val="0"/>
              </a:spcAft>
              <a:buFontTx/>
              <a:buChar char="•"/>
            </a:pPr>
            <a:r>
              <a:rPr kumimoji="0" lang="en-US" altLang="en-US" sz="1200" b="0" i="0" u="none" strike="noStrike" cap="none" normalizeH="0" baseline="0" dirty="0">
                <a:ln>
                  <a:noFill/>
                </a:ln>
                <a:solidFill>
                  <a:schemeClr val="tx1"/>
                </a:solidFill>
                <a:effectLst/>
              </a:rPr>
              <a:t>records of reduced or cancelled contracts or appointments </a:t>
            </a:r>
          </a:p>
          <a:p>
            <a:pPr marL="457200" lvl="1" indent="0" eaLnBrk="0" fontAlgn="base" hangingPunct="0">
              <a:lnSpc>
                <a:spcPct val="100000"/>
              </a:lnSpc>
              <a:spcBef>
                <a:spcPct val="0"/>
              </a:spcBef>
              <a:spcAft>
                <a:spcPct val="0"/>
              </a:spcAft>
              <a:buFontTx/>
              <a:buChar char="•"/>
            </a:pPr>
            <a:r>
              <a:rPr kumimoji="0" lang="en-US" altLang="en-US" sz="1200" b="0" i="0" u="none" strike="noStrike" cap="none" normalizeH="0" baseline="0" dirty="0">
                <a:ln>
                  <a:noFill/>
                </a:ln>
                <a:solidFill>
                  <a:schemeClr val="tx1"/>
                </a:solidFill>
                <a:effectLst/>
              </a:rPr>
              <a:t>a record of dates where you had reduced demand or capacity due to government restrictions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rPr>
              <a:t>If your business is temporarily unable to trade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rPr>
              <a:t>You must keep evidence if your business has been unable to trade due to COVID-19, such as:</a:t>
            </a:r>
          </a:p>
          <a:p>
            <a:pPr marL="457200" lvl="1" indent="0" eaLnBrk="0" fontAlgn="base" hangingPunct="0">
              <a:lnSpc>
                <a:spcPct val="100000"/>
              </a:lnSpc>
              <a:spcBef>
                <a:spcPct val="0"/>
              </a:spcBef>
              <a:spcAft>
                <a:spcPct val="0"/>
              </a:spcAft>
              <a:buFontTx/>
              <a:buChar char="•"/>
            </a:pPr>
            <a:r>
              <a:rPr kumimoji="0" lang="en-US" altLang="en-US" sz="1200" b="0" i="0" u="none" strike="noStrike" cap="none" normalizeH="0" baseline="0" dirty="0">
                <a:ln>
                  <a:noFill/>
                </a:ln>
                <a:solidFill>
                  <a:schemeClr val="tx1"/>
                </a:solidFill>
                <a:effectLst/>
              </a:rPr>
              <a:t>a record of dates where you had to close due to government restrictions </a:t>
            </a:r>
          </a:p>
          <a:p>
            <a:pPr marL="457200" lvl="1" indent="0" eaLnBrk="0" fontAlgn="base" hangingPunct="0">
              <a:lnSpc>
                <a:spcPct val="100000"/>
              </a:lnSpc>
              <a:spcBef>
                <a:spcPct val="0"/>
              </a:spcBef>
              <a:spcAft>
                <a:spcPct val="0"/>
              </a:spcAft>
              <a:buFontTx/>
              <a:buChar char="•"/>
            </a:pPr>
            <a:r>
              <a:rPr kumimoji="0" lang="en-US" altLang="en-US" sz="1200" b="0" i="0" u="none" strike="noStrike" cap="none" normalizeH="0" baseline="0" dirty="0">
                <a:ln>
                  <a:noFill/>
                </a:ln>
                <a:solidFill>
                  <a:schemeClr val="tx1"/>
                </a:solidFill>
                <a:effectLst/>
              </a:rPr>
              <a:t>NHS testing and tracing communications - if you’ve been instructed to self-isolate in-line with NHS guidelines and are unable to work from home </a:t>
            </a:r>
          </a:p>
          <a:p>
            <a:pPr marL="457200" lvl="1" indent="0" eaLnBrk="0" fontAlgn="base" hangingPunct="0">
              <a:lnSpc>
                <a:spcPct val="100000"/>
              </a:lnSpc>
              <a:spcBef>
                <a:spcPct val="0"/>
              </a:spcBef>
              <a:spcAft>
                <a:spcPct val="0"/>
              </a:spcAft>
              <a:buFontTx/>
              <a:buChar char="•"/>
            </a:pPr>
            <a:r>
              <a:rPr kumimoji="0" lang="en-US" altLang="en-US" sz="1200" b="0" i="0" u="none" strike="noStrike" cap="none" normalizeH="0" baseline="0" dirty="0">
                <a:ln>
                  <a:noFill/>
                </a:ln>
                <a:solidFill>
                  <a:schemeClr val="tx1"/>
                </a:solidFill>
                <a:effectLst/>
              </a:rPr>
              <a:t>a letter or email from the NHS asking you to shield </a:t>
            </a:r>
          </a:p>
          <a:p>
            <a:pPr marL="457200" lvl="1" indent="0" eaLnBrk="0" fontAlgn="base" hangingPunct="0">
              <a:lnSpc>
                <a:spcPct val="100000"/>
              </a:lnSpc>
              <a:spcBef>
                <a:spcPct val="0"/>
              </a:spcBef>
              <a:spcAft>
                <a:spcPct val="0"/>
              </a:spcAft>
              <a:buFontTx/>
              <a:buChar char="•"/>
            </a:pPr>
            <a:r>
              <a:rPr kumimoji="0" lang="en-US" altLang="en-US" sz="1200" b="0" i="0" u="none" strike="noStrike" cap="none" normalizeH="0" baseline="0" dirty="0">
                <a:ln>
                  <a:noFill/>
                </a:ln>
                <a:solidFill>
                  <a:schemeClr val="tx1"/>
                </a:solidFill>
                <a:effectLst/>
              </a:rPr>
              <a:t>test results if you’ve been diagnosed with COVID-19 </a:t>
            </a:r>
          </a:p>
          <a:p>
            <a:pPr marL="457200" lvl="1" indent="0" eaLnBrk="0" fontAlgn="base" hangingPunct="0">
              <a:lnSpc>
                <a:spcPct val="100000"/>
              </a:lnSpc>
              <a:spcBef>
                <a:spcPct val="0"/>
              </a:spcBef>
              <a:spcAft>
                <a:spcPct val="0"/>
              </a:spcAft>
              <a:buFontTx/>
              <a:buChar char="•"/>
            </a:pPr>
            <a:r>
              <a:rPr kumimoji="0" lang="en-US" altLang="en-US" sz="1200" b="0" i="0" u="none" strike="noStrike" cap="none" normalizeH="0" baseline="0" dirty="0">
                <a:ln>
                  <a:noFill/>
                </a:ln>
                <a:solidFill>
                  <a:schemeClr val="tx1"/>
                </a:solidFill>
                <a:effectLst/>
              </a:rPr>
              <a:t>letters or emails from your child’s school with information on closures or reduced hours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23605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xEl>
                                              <p:pRg st="11" end="11"/>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xEl>
                                              <p:pRg st="12" end="12"/>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
                                            <p:txEl>
                                              <p:pRg st="13" end="13"/>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DFAA3-D643-4D18-9A6C-439783E80810}"/>
              </a:ext>
            </a:extLst>
          </p:cNvPr>
          <p:cNvSpPr>
            <a:spLocks noGrp="1"/>
          </p:cNvSpPr>
          <p:nvPr>
            <p:ph type="title"/>
          </p:nvPr>
        </p:nvSpPr>
        <p:spPr/>
        <p:txBody>
          <a:bodyPr/>
          <a:lstStyle/>
          <a:p>
            <a:r>
              <a:rPr lang="en-GB" dirty="0"/>
              <a:t>Amending turnover figures</a:t>
            </a:r>
          </a:p>
        </p:txBody>
      </p:sp>
      <p:sp>
        <p:nvSpPr>
          <p:cNvPr id="3" name="Content Placeholder 2">
            <a:extLst>
              <a:ext uri="{FF2B5EF4-FFF2-40B4-BE49-F238E27FC236}">
                <a16:creationId xmlns:a16="http://schemas.microsoft.com/office/drawing/2014/main" id="{32A6D395-2DF7-4298-9F78-248A6A9FFB15}"/>
              </a:ext>
            </a:extLst>
          </p:cNvPr>
          <p:cNvSpPr>
            <a:spLocks noGrp="1"/>
          </p:cNvSpPr>
          <p:nvPr>
            <p:ph idx="1"/>
          </p:nvPr>
        </p:nvSpPr>
        <p:spPr/>
        <p:txBody>
          <a:bodyPr/>
          <a:lstStyle/>
          <a:p>
            <a:r>
              <a:rPr lang="en-GB" dirty="0"/>
              <a:t>If you have had to amend a  previous tax return for a client, this may affect any grant that has been given - repayments must be made if the grant was not allowed or has been reduced</a:t>
            </a:r>
          </a:p>
          <a:p>
            <a:r>
              <a:rPr lang="en-GB" dirty="0"/>
              <a:t>Nothing in the guidance I can find if the amount should have been greater</a:t>
            </a:r>
          </a:p>
          <a:p>
            <a:r>
              <a:rPr lang="en-GB" dirty="0"/>
              <a:t>Deadline for contacting HMRC is 30 September 2021</a:t>
            </a:r>
          </a:p>
          <a:p>
            <a:r>
              <a:rPr lang="en-GB" dirty="0"/>
              <a:t>HMRC will correct some returns if these do not match the figures held by HMRC</a:t>
            </a:r>
          </a:p>
          <a:p>
            <a:r>
              <a:rPr lang="en-GB" dirty="0"/>
              <a:t>Authorised agents can speak to HMRC</a:t>
            </a:r>
          </a:p>
        </p:txBody>
      </p:sp>
    </p:spTree>
    <p:extLst>
      <p:ext uri="{BB962C8B-B14F-4D97-AF65-F5344CB8AC3E}">
        <p14:creationId xmlns:p14="http://schemas.microsoft.com/office/powerpoint/2010/main" val="2004861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CC375-EEB8-4AA6-85D3-22F891F66AF6}"/>
              </a:ext>
            </a:extLst>
          </p:cNvPr>
          <p:cNvSpPr>
            <a:spLocks noGrp="1"/>
          </p:cNvSpPr>
          <p:nvPr>
            <p:ph type="title"/>
          </p:nvPr>
        </p:nvSpPr>
        <p:spPr/>
        <p:txBody>
          <a:bodyPr/>
          <a:lstStyle/>
          <a:p>
            <a:r>
              <a:rPr lang="en-GB" dirty="0"/>
              <a:t>Penalties</a:t>
            </a:r>
          </a:p>
        </p:txBody>
      </p:sp>
      <p:sp>
        <p:nvSpPr>
          <p:cNvPr id="3" name="Content Placeholder 2">
            <a:extLst>
              <a:ext uri="{FF2B5EF4-FFF2-40B4-BE49-F238E27FC236}">
                <a16:creationId xmlns:a16="http://schemas.microsoft.com/office/drawing/2014/main" id="{DAA0D7FB-C27B-41B5-9948-B4063E64A3C3}"/>
              </a:ext>
            </a:extLst>
          </p:cNvPr>
          <p:cNvSpPr>
            <a:spLocks noGrp="1"/>
          </p:cNvSpPr>
          <p:nvPr>
            <p:ph idx="1"/>
          </p:nvPr>
        </p:nvSpPr>
        <p:spPr/>
        <p:txBody>
          <a:bodyPr>
            <a:normAutofit lnSpcReduction="10000"/>
          </a:bodyPr>
          <a:lstStyle/>
          <a:p>
            <a:r>
              <a:rPr lang="en-GB" dirty="0"/>
              <a:t>If the grant has been incorrectly claimed, it must be paid back within 90 days of the payment being made</a:t>
            </a:r>
          </a:p>
          <a:p>
            <a:r>
              <a:rPr lang="en-GB" dirty="0"/>
              <a:t>Penalties of up to 100% of the claim may be charged if it is found that the claim was deliberately wrongly claimed or concealed</a:t>
            </a:r>
          </a:p>
          <a:p>
            <a:r>
              <a:rPr lang="en-GB" dirty="0"/>
              <a:t>If it is found that the individual did not know at the time that the claim should not have been made (and thought it was legitimate) then the individual has until 31 January 2022 to pay the grant back</a:t>
            </a:r>
          </a:p>
          <a:p>
            <a:r>
              <a:rPr lang="en-GB" dirty="0"/>
              <a:t>Watch for scams that look very realistic in coming from HMRC – they will probably contain links to the reclaim which should not be used. Often the email address will contain wrong details or there are spelling mistakes in the email</a:t>
            </a:r>
          </a:p>
          <a:p>
            <a:endParaRPr lang="en-GB" dirty="0"/>
          </a:p>
        </p:txBody>
      </p:sp>
    </p:spTree>
    <p:extLst>
      <p:ext uri="{BB962C8B-B14F-4D97-AF65-F5344CB8AC3E}">
        <p14:creationId xmlns:p14="http://schemas.microsoft.com/office/powerpoint/2010/main" val="938961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512</TotalTime>
  <Words>1575</Words>
  <Application>Microsoft Office PowerPoint</Application>
  <PresentationFormat>Widescreen</PresentationFormat>
  <Paragraphs>103</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SEISS Grants</vt:lpstr>
      <vt:lpstr>SEISS Grants - general</vt:lpstr>
      <vt:lpstr>SEISS #1</vt:lpstr>
      <vt:lpstr>SEISS #1 – the calculations</vt:lpstr>
      <vt:lpstr>SEISS #2</vt:lpstr>
      <vt:lpstr>SEISS #3</vt:lpstr>
      <vt:lpstr>SEISS # 4</vt:lpstr>
      <vt:lpstr>SEISS # 5</vt:lpstr>
      <vt:lpstr>Keeping records (from gov.uk)</vt:lpstr>
      <vt:lpstr>Amending turnover figures</vt:lpstr>
      <vt:lpstr>Penalties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SEISS Grants - general</dc:title>
  <dc:creator>Jacquie Mount</dc:creator>
  <cp:lastModifiedBy>Alex Clark</cp:lastModifiedBy>
  <cp:revision>3</cp:revision>
  <dcterms:created xsi:type="dcterms:W3CDTF">2021-09-20T13:00:17Z</dcterms:created>
  <dcterms:modified xsi:type="dcterms:W3CDTF">2021-09-30T22:51:26Z</dcterms:modified>
</cp:coreProperties>
</file>